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Сведения о состоянии преступности по отдельным категориям преступлений за январь - июнь 2026 года</a:t>
            </a:r>
          </a:p>
        </c:rich>
      </c:tx>
      <c:layout>
        <c:manualLayout>
          <c:xMode val="edge"/>
          <c:yMode val="edge"/>
          <c:x val="0.1024025243597797"/>
          <c:y val="4.046865763401196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785524536705638"/>
          <c:y val="0.2387433439829606"/>
          <c:w val="0.45711784511784515"/>
          <c:h val="0.722917997870074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27C-4822-9FF4-60848E1E90DC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27C-4822-9FF4-60848E1E90DC}"/>
              </c:ext>
            </c:extLst>
          </c:dPt>
          <c:dPt>
            <c:idx val="2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27C-4822-9FF4-60848E1E90D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27C-4822-9FF4-60848E1E90DC}"/>
              </c:ext>
            </c:extLst>
          </c:dPt>
          <c:dLbls>
            <c:dLbl>
              <c:idx val="0"/>
              <c:layout>
                <c:manualLayout>
                  <c:x val="-4.0704472546992235E-2"/>
                  <c:y val="-2.75786772659807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27C-4822-9FF4-60848E1E90DC}"/>
                </c:ext>
              </c:extLst>
            </c:dLbl>
            <c:dLbl>
              <c:idx val="1"/>
              <c:layout>
                <c:manualLayout>
                  <c:x val="1.8613377873220392E-2"/>
                  <c:y val="-1.23829169916060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27C-4822-9FF4-60848E1E90DC}"/>
                </c:ext>
              </c:extLst>
            </c:dLbl>
            <c:dLbl>
              <c:idx val="2"/>
              <c:layout>
                <c:manualLayout>
                  <c:x val="9.1373048065961446E-3"/>
                  <c:y val="1.565260412735948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27C-4822-9FF4-60848E1E90DC}"/>
                </c:ext>
              </c:extLst>
            </c:dLbl>
            <c:dLbl>
              <c:idx val="3"/>
              <c:layout>
                <c:manualLayout>
                  <c:x val="-2.9547018743869138E-2"/>
                  <c:y val="9.3794873084953836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27C-4822-9FF4-60848E1E90DC}"/>
                </c:ext>
              </c:extLst>
            </c:dLbl>
            <c:dLbl>
              <c:idx val="4"/>
              <c:layout>
                <c:manualLayout>
                  <c:x val="-2.0254937829740978E-2"/>
                  <c:y val="5.9062161958189731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27C-4822-9FF4-60848E1E90DC}"/>
                </c:ext>
              </c:extLst>
            </c:dLbl>
            <c:dLbl>
              <c:idx val="5"/>
              <c:layout>
                <c:manualLayout>
                  <c:x val="-5.9863092870966889E-2"/>
                  <c:y val="7.984453221302609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27C-4822-9FF4-60848E1E90DC}"/>
                </c:ext>
              </c:extLst>
            </c:dLbl>
            <c:dLbl>
              <c:idx val="6"/>
              <c:layout>
                <c:manualLayout>
                  <c:x val="-8.0859937962300163E-2"/>
                  <c:y val="2.2477589662314574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27C-4822-9FF4-60848E1E90DC}"/>
                </c:ext>
              </c:extLst>
            </c:dLbl>
            <c:dLbl>
              <c:idx val="7"/>
              <c:layout>
                <c:manualLayout>
                  <c:x val="-0.13479646862324027"/>
                  <c:y val="1.685089683278408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27C-4822-9FF4-60848E1E90DC}"/>
                </c:ext>
              </c:extLst>
            </c:dLbl>
            <c:dLbl>
              <c:idx val="8"/>
              <c:layout>
                <c:manualLayout>
                  <c:x val="-0.15505967814629232"/>
                  <c:y val="-1.505840523928119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00" b="1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ru-RU"/>
                </a:p>
              </c:txPr>
              <c:dLblPos val="bestFit"/>
              <c:showLegendKey val="1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27C-4822-9FF4-60848E1E90DC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'3'!$A$4:$A$7</c:f>
              <c:strCache>
                <c:ptCount val="4"/>
                <c:pt idx="0">
                  <c:v>Особо тяжкие</c:v>
                </c:pt>
                <c:pt idx="1">
                  <c:v>Тяжкие</c:v>
                </c:pt>
                <c:pt idx="2">
                  <c:v>Средней тяжести</c:v>
                </c:pt>
                <c:pt idx="3">
                  <c:v>Небольшой тяжести</c:v>
                </c:pt>
              </c:strCache>
            </c:strRef>
          </c:cat>
          <c:val>
            <c:numRef>
              <c:f>'3'!$B$4:$B$7</c:f>
              <c:numCache>
                <c:formatCode>General</c:formatCode>
                <c:ptCount val="4"/>
                <c:pt idx="0">
                  <c:v>154</c:v>
                </c:pt>
                <c:pt idx="1">
                  <c:v>698</c:v>
                </c:pt>
                <c:pt idx="2">
                  <c:v>665</c:v>
                </c:pt>
                <c:pt idx="3">
                  <c:v>835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27C-4822-9FF4-60848E1E9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0279140432121301"/>
          <c:y val="0.14666004587264431"/>
          <c:w val="0.28294343077245221"/>
          <c:h val="0.79845814318255259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840" b="1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5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500" b="1" i="0" baseline="0">
                <a:solidFill>
                  <a:sysClr val="windowText" lastClr="000000"/>
                </a:solidFill>
                <a:effectLst/>
              </a:rPr>
              <a:t>Сведения о состоянии преступности по отдельным категориям преступлений за январь - июнь 2026 года</a:t>
            </a:r>
            <a:endParaRPr lang="ru-RU" sz="1500">
              <a:solidFill>
                <a:sysClr val="windowText" lastClr="000000"/>
              </a:solidFill>
              <a:effectLst/>
            </a:endParaRPr>
          </a:p>
        </c:rich>
      </c:tx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'4'!$B$3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rgbClr val="5B9BD5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'4'!$B$4:$B$8</c:f>
              <c:numCache>
                <c:formatCode>General</c:formatCode>
                <c:ptCount val="5"/>
                <c:pt idx="0">
                  <c:v>1902</c:v>
                </c:pt>
                <c:pt idx="1">
                  <c:v>296</c:v>
                </c:pt>
                <c:pt idx="2">
                  <c:v>450</c:v>
                </c:pt>
                <c:pt idx="3">
                  <c:v>681</c:v>
                </c:pt>
                <c:pt idx="4">
                  <c:v>37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0-4C32-4181-90C2-92740D96A070}"/>
            </c:ext>
          </c:extLst>
        </c:ser>
        <c:ser>
          <c:idx val="1"/>
          <c:order val="1"/>
          <c:tx>
            <c:strRef>
              <c:f>'4'!$C$3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dLbls>
            <c:spPr>
              <a:noFill/>
              <a:ln w="25400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'4'!$A$4:$A$8</c:f>
              <c:strCache>
                <c:ptCount val="5"/>
                <c:pt idx="0">
                  <c:v>Общеуголовной направленности</c:v>
                </c:pt>
                <c:pt idx="1">
                  <c:v>Коррупционной направленности</c:v>
                </c:pt>
                <c:pt idx="2">
                  <c:v>Экономической направленности</c:v>
                </c:pt>
                <c:pt idx="3">
                  <c:v>Связанные с незаконным оборотом наркотиков</c:v>
                </c:pt>
                <c:pt idx="4">
                  <c:v>Связанные с незаконным оборотом оружия</c:v>
                </c:pt>
              </c:strCache>
            </c:strRef>
          </c:cat>
          <c:val>
            <c:numRef>
              <c:f>'4'!$C$4:$C$8</c:f>
              <c:numCache>
                <c:formatCode>General</c:formatCode>
                <c:ptCount val="5"/>
                <c:pt idx="0">
                  <c:v>2278</c:v>
                </c:pt>
                <c:pt idx="1">
                  <c:v>293</c:v>
                </c:pt>
                <c:pt idx="2">
                  <c:v>508</c:v>
                </c:pt>
                <c:pt idx="3">
                  <c:v>881</c:v>
                </c:pt>
                <c:pt idx="4">
                  <c:v>36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1-4C32-4181-90C2-92740D96A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813076096"/>
        <c:axId val="1"/>
        <c:axId val="0"/>
      </c:bar3DChart>
      <c:catAx>
        <c:axId val="81307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81307609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E66D5-C89A-A0BD-BF3C-4601586BC7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D928618-FFD2-E671-79A4-4578EB49C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2D24C-0647-E431-2A61-CC4B3035F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763BBC-4A53-0A31-81E0-B20D65A495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324AA3-290F-8CC9-7397-A6293981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77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933801-0893-BF7E-192E-57548BDEA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4C74D98-905A-58A3-594B-7790F5FB95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7C8FB0-6F86-1485-5FA7-397DAFACF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1E5CA4-C62E-D9D1-938E-9EFCFD81B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FC6800-CE69-5312-125F-EBA5ED1E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13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EC31EAF-0C1E-0E84-C29B-728E9E88C0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3C8D7B-D3AE-E5DE-CB42-9FE199CE4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08078EC-85D4-C5B5-D28B-DF491B00B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436E9A-BF2F-29D2-06CF-401C82868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2FB36-ED6F-E6A9-1786-FA69E216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259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328AE-1B8A-4E84-407A-BE6F65F2F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056CA12-F7E2-591D-5980-2712D5659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DE1B65-5AE4-576F-EC1D-AC7419DAC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93439BA-AD8D-5F70-D5F4-0734525CF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B8494C-47EC-DC0F-0452-B625B317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5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8CDBB5-0588-DB0D-AE49-5FF56E4B2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F0E6E8-4C14-9EE2-10C8-BDAE5D4DD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2DDC63-B90D-68C4-0F72-11B4ED4D4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17757F-9A16-325B-C609-7303D655E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38AAA0-5FCB-1694-F49F-C960F5D6B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28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74ED0-91C1-CB82-5CC1-44221FFFE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780EA2-1BA3-00AE-758D-481D9C0F3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B88B76-8A0F-133E-FD8B-E40A30FBC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C26412-A0F8-D54F-86B6-DBBB0AFC0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1835829-1BDD-5C43-C9D6-B0EB0475E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48E549B-D60F-EED7-69D2-D106E57EE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00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AB124-0CE6-AF93-E826-4A72C7656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A44489D-AA3E-A028-F0A6-23CD13CF45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EBBE60F-6199-05B7-BC98-0FB1EFDEA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A39BC9-0C26-57C1-D793-5D8D0903BE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C4D8A4A-4002-1467-E121-CC4BA01FB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62534A1-B7BD-42DF-582B-0DC7AABF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B5050AC-CDC2-08ED-DC94-F1F44B347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2754B0-9684-3AD7-31B7-CE332F762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627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068DA8-E133-5837-9A96-49E727107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097FF1C-5AF3-3B0F-8636-C01A751C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50EB1EF-9188-2E62-7E07-9999421CD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3491C1-B7D3-BF33-6DC1-3D10B4632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480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F95961B-FA71-96BA-ABE8-F530A95E6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662E8B5-5054-278F-C516-1A3EA5492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A7DD499-2C3E-E026-E742-160DBE074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79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36B70E-54DC-37EB-FCDB-2A131C91F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1E74B2-5B54-2CEE-5DB0-BCB00FB95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5148600-A79E-49FF-AD0C-09585F11B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8A47F91-1153-3012-3EA1-7A639ABF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FF9974-2187-EB38-C80A-3D4B30D02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46CAA93-7743-9FA0-8979-B24892BD7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40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BEF4A-D8AB-B911-C478-86D43EE02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D9F29A4-EA78-28DA-5F63-32B830DA55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07278-8292-BF49-537B-AE7A89F0A8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EAECA-6B8B-2303-C58F-E447B11BD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090599-CAE9-B17C-E995-FB7C9C97D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CF4E92-0041-22D9-1133-DE05BE466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490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427E61-DB92-EC5B-CE1A-84B7723A6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B38231F-BCA6-662C-51E5-684AE60A3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953E27-A4D0-43A2-5D5F-6910DD1BD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DFB9A-1BAE-463B-8A0D-EA4DE93186BC}" type="datetimeFigureOut">
              <a:rPr lang="ru-RU" smtClean="0"/>
              <a:t>27.07.2026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17D58A-8D48-5C0E-F410-5CD345C57D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F695D-B3C5-309B-8415-F6D8D68B0C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35A24-0AE9-4FE6-A668-A58A152BD0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729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C001199-3F52-4105-9822-57C5CC3241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970338"/>
              </p:ext>
            </p:extLst>
          </p:nvPr>
        </p:nvGraphicFramePr>
        <p:xfrm>
          <a:off x="1809750" y="395288"/>
          <a:ext cx="8572500" cy="606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Worksheet" r:id="rId3" imgW="8572457" imgH="6067592" progId="Excel.Sheet.12">
                  <p:embed/>
                </p:oleObj>
              </mc:Choice>
              <mc:Fallback>
                <p:oleObj name="Worksheet" r:id="rId3" imgW="8572457" imgH="606759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395288"/>
                        <a:ext cx="8572500" cy="606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130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6A784BE-9DCE-4F47-BAB3-A522F1216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290008B-3EA0-4868-A62A-3631765E0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172" y="133826"/>
            <a:ext cx="10967655" cy="659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8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C4E51EF6-86A4-4096-B8D4-62E074E47A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440306"/>
              </p:ext>
            </p:extLst>
          </p:nvPr>
        </p:nvGraphicFramePr>
        <p:xfrm>
          <a:off x="1809750" y="661988"/>
          <a:ext cx="8572500" cy="553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Worksheet" r:id="rId3" imgW="8572457" imgH="5534128" progId="Excel.Sheet.12">
                  <p:embed/>
                </p:oleObj>
              </mc:Choice>
              <mc:Fallback>
                <p:oleObj name="Worksheet" r:id="rId3" imgW="8572457" imgH="553412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661988"/>
                        <a:ext cx="8572500" cy="5534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5014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id="{60F3D5A2-FF06-4F5C-B5EC-A4EF637611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596354"/>
              </p:ext>
            </p:extLst>
          </p:nvPr>
        </p:nvGraphicFramePr>
        <p:xfrm>
          <a:off x="1809750" y="727075"/>
          <a:ext cx="8572500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Worksheet" r:id="rId3" imgW="8572457" imgH="5400675" progId="Excel.Sheet.12">
                  <p:embed/>
                </p:oleObj>
              </mc:Choice>
              <mc:Fallback>
                <p:oleObj name="Worksheet" r:id="rId3" imgW="8572457" imgH="540067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09750" y="727075"/>
                        <a:ext cx="8572500" cy="5400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4919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E4CB15-08A7-4D22-B9BE-200D6821B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07DE95-1D16-4FCE-85B5-7DE9DD7DC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827" y="0"/>
            <a:ext cx="11640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23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C5673BE8-96FF-42A7-8AB6-7010B8113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85D641D8-FCD3-46FA-B901-AC56447248B2}"/>
              </a:ext>
            </a:extLst>
          </p:cNvPr>
          <p:cNvGraphicFramePr>
            <a:graphicFrameLocks/>
          </p:cNvGraphicFramePr>
          <p:nvPr/>
        </p:nvGraphicFramePr>
        <p:xfrm>
          <a:off x="612775" y="158750"/>
          <a:ext cx="10966449" cy="6540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2511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0A9F965E-873F-494D-B985-CE18D2204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E6B24B90-D0B1-457D-BA91-7C401A9A5AF5}"/>
              </a:ext>
            </a:extLst>
          </p:cNvPr>
          <p:cNvGraphicFramePr>
            <a:graphicFrameLocks/>
          </p:cNvGraphicFramePr>
          <p:nvPr/>
        </p:nvGraphicFramePr>
        <p:xfrm>
          <a:off x="33337" y="87312"/>
          <a:ext cx="12125325" cy="6683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1864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352615EE-E1F8-43C5-9C92-8C530618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57B8EF-920E-4361-9B39-64E19C1ABC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665"/>
            <a:ext cx="12192000" cy="56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18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0EE4B50-F261-4FBD-B814-32D8EC836B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034C782-0D8A-4C5B-B648-E75421A13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84" y="121633"/>
            <a:ext cx="11534632" cy="661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85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EF6C533C-DADA-4CB1-BBBD-7983E378F5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850455"/>
              </p:ext>
            </p:extLst>
          </p:nvPr>
        </p:nvGraphicFramePr>
        <p:xfrm>
          <a:off x="1457325" y="1131888"/>
          <a:ext cx="9277350" cy="459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Worksheet" r:id="rId3" imgW="9277256" imgH="4590921" progId="Excel.Sheet.12">
                  <p:embed/>
                </p:oleObj>
              </mc:Choice>
              <mc:Fallback>
                <p:oleObj name="Worksheet" r:id="rId3" imgW="9277256" imgH="4590921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57325" y="1131888"/>
                        <a:ext cx="9277350" cy="459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712667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32</Words>
  <Application>Microsoft Office PowerPoint</Application>
  <PresentationFormat>Широкоэкранный</PresentationFormat>
  <Paragraphs>6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Лист Microsoft Excel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Пляскина Наталья Андреевна</dc:creator>
  <cp:lastModifiedBy>Ходырев Станислав Максимович</cp:lastModifiedBy>
  <cp:revision>16</cp:revision>
  <dcterms:created xsi:type="dcterms:W3CDTF">2026-03-13T08:02:25Z</dcterms:created>
  <dcterms:modified xsi:type="dcterms:W3CDTF">2026-07-27T09:37:05Z</dcterms:modified>
</cp:coreProperties>
</file>